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9" r:id="rId2"/>
  </p:sldIdLst>
  <p:sldSz cx="6858000" cy="9144000" type="screen4x3"/>
  <p:notesSz cx="6738938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2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413" autoAdjust="0"/>
  </p:normalViewPr>
  <p:slideViewPr>
    <p:cSldViewPr showGuides="1">
      <p:cViewPr>
        <p:scale>
          <a:sx n="100" d="100"/>
          <a:sy n="100" d="100"/>
        </p:scale>
        <p:origin x="1668" y="120"/>
      </p:cViewPr>
      <p:guideLst>
        <p:guide orient="horz" pos="2880"/>
        <p:guide pos="2251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72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9A30-53B2-4282-802A-52CB96A8C9FD}" type="datetimeFigureOut">
              <a:rPr kumimoji="1" lang="ja-JP" altLang="en-US" smtClean="0"/>
              <a:t>2019/10/9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F221-EBFD-4A74-B838-65A7573576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894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9A30-53B2-4282-802A-52CB96A8C9FD}" type="datetimeFigureOut">
              <a:rPr kumimoji="1" lang="ja-JP" altLang="en-US" smtClean="0"/>
              <a:t>2019/10/9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F221-EBFD-4A74-B838-65A7573576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28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8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9A30-53B2-4282-802A-52CB96A8C9FD}" type="datetimeFigureOut">
              <a:rPr kumimoji="1" lang="ja-JP" altLang="en-US" smtClean="0"/>
              <a:t>2019/10/9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F221-EBFD-4A74-B838-65A7573576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18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9A30-53B2-4282-802A-52CB96A8C9FD}" type="datetimeFigureOut">
              <a:rPr kumimoji="1" lang="ja-JP" altLang="en-US" smtClean="0"/>
              <a:t>2019/10/9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F221-EBFD-4A74-B838-65A7573576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720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2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9A30-53B2-4282-802A-52CB96A8C9FD}" type="datetimeFigureOut">
              <a:rPr kumimoji="1" lang="ja-JP" altLang="en-US" smtClean="0"/>
              <a:t>2019/10/9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F221-EBFD-4A74-B838-65A7573576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95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9A30-53B2-4282-802A-52CB96A8C9FD}" type="datetimeFigureOut">
              <a:rPr kumimoji="1" lang="ja-JP" altLang="en-US" smtClean="0"/>
              <a:t>2019/10/9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F221-EBFD-4A74-B838-65A7573576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980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2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9A30-53B2-4282-802A-52CB96A8C9FD}" type="datetimeFigureOut">
              <a:rPr kumimoji="1" lang="ja-JP" altLang="en-US" smtClean="0"/>
              <a:t>2019/10/9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F221-EBFD-4A74-B838-65A7573576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00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9A30-53B2-4282-802A-52CB96A8C9FD}" type="datetimeFigureOut">
              <a:rPr kumimoji="1" lang="ja-JP" altLang="en-US" smtClean="0"/>
              <a:t>2019/10/9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F221-EBFD-4A74-B838-65A7573576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47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9A30-53B2-4282-802A-52CB96A8C9FD}" type="datetimeFigureOut">
              <a:rPr kumimoji="1" lang="ja-JP" altLang="en-US" smtClean="0"/>
              <a:t>2019/10/9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F221-EBFD-4A74-B838-65A7573576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40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3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0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3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9A30-53B2-4282-802A-52CB96A8C9FD}" type="datetimeFigureOut">
              <a:rPr kumimoji="1" lang="ja-JP" altLang="en-US" smtClean="0"/>
              <a:t>2019/10/9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F221-EBFD-4A74-B838-65A7573576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6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9A30-53B2-4282-802A-52CB96A8C9FD}" type="datetimeFigureOut">
              <a:rPr kumimoji="1" lang="ja-JP" altLang="en-US" smtClean="0"/>
              <a:t>2019/10/9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2F221-EBFD-4A74-B838-65A7573576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92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5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39A30-53B2-4282-802A-52CB96A8C9FD}" type="datetimeFigureOut">
              <a:rPr kumimoji="1" lang="ja-JP" altLang="en-US" smtClean="0"/>
              <a:t>2019/10/9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2F221-EBFD-4A74-B838-65A7573576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92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グループ化 20"/>
          <p:cNvGrpSpPr/>
          <p:nvPr/>
        </p:nvGrpSpPr>
        <p:grpSpPr>
          <a:xfrm>
            <a:off x="473437" y="-14296"/>
            <a:ext cx="6144296" cy="4343266"/>
            <a:chOff x="501544" y="24904"/>
            <a:chExt cx="6144296" cy="4343266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1316908" y="24904"/>
              <a:ext cx="425473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latin typeface="HGP創英角ｺﾞｼｯｸUB" pitchFamily="50" charset="-128"/>
                  <a:ea typeface="HGP創英角ｺﾞｼｯｸUB" pitchFamily="50" charset="-128"/>
                </a:rPr>
                <a:t>清水町ふるさと納</a:t>
              </a:r>
              <a:r>
                <a:rPr kumimoji="1" lang="ja-JP" altLang="en-US" sz="2800" b="1" dirty="0">
                  <a:latin typeface="HGP創英角ｺﾞｼｯｸUB" pitchFamily="50" charset="-128"/>
                  <a:ea typeface="HGP創英角ｺﾞｼｯｸUB" pitchFamily="50" charset="-128"/>
                </a:rPr>
                <a:t>税</a:t>
              </a:r>
              <a:r>
                <a:rPr kumimoji="1" lang="ja-JP" altLang="en-US" sz="2400" dirty="0">
                  <a:latin typeface="HGP創英角ｺﾞｼｯｸUB" pitchFamily="50" charset="-128"/>
                  <a:ea typeface="HGP創英角ｺﾞｼｯｸUB" pitchFamily="50" charset="-128"/>
                </a:rPr>
                <a:t>の</a:t>
              </a:r>
              <a:endParaRPr kumimoji="1" lang="en-US" altLang="ja-JP" sz="2800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r>
                <a:rPr lang="ja-JP" altLang="en-US" sz="2800" dirty="0">
                  <a:latin typeface="HGP創英角ｺﾞｼｯｸUB" pitchFamily="50" charset="-128"/>
                  <a:ea typeface="HGP創英角ｺﾞｼｯｸUB" pitchFamily="50" charset="-128"/>
                </a:rPr>
                <a:t>返礼品</a:t>
              </a:r>
              <a:r>
                <a:rPr lang="ja-JP" altLang="en-US" sz="2400" dirty="0">
                  <a:latin typeface="HGP創英角ｺﾞｼｯｸUB" pitchFamily="50" charset="-128"/>
                  <a:ea typeface="HGP創英角ｺﾞｼｯｸUB" pitchFamily="50" charset="-128"/>
                </a:rPr>
                <a:t>を</a:t>
              </a:r>
              <a:r>
                <a:rPr lang="ja-JP" altLang="en-US" sz="2800" dirty="0">
                  <a:latin typeface="HGP創英角ｺﾞｼｯｸUB" pitchFamily="50" charset="-128"/>
                  <a:ea typeface="HGP創英角ｺﾞｼｯｸUB" pitchFamily="50" charset="-128"/>
                </a:rPr>
                <a:t>募集します！</a:t>
              </a:r>
              <a:endPara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501544" y="1016885"/>
              <a:ext cx="6029927" cy="2417683"/>
            </a:xfrm>
            <a:prstGeom prst="roundRect">
              <a:avLst/>
            </a:prstGeom>
            <a:solidFill>
              <a:srgbClr val="FFFF00"/>
            </a:solidFill>
            <a:ln w="76200" cmpd="dbl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メリット</a:t>
              </a:r>
              <a:endParaRPr kumimoji="1" lang="en-US" altLang="ja-JP" sz="2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r>
                <a:rPr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・事業所名や商品名を無料で全国に</a:t>
              </a:r>
              <a:r>
                <a:rPr lang="en-US" altLang="ja-JP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PR</a:t>
              </a:r>
            </a:p>
            <a:p>
              <a:r>
                <a:rPr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・町</a:t>
              </a:r>
              <a:r>
                <a:rPr lang="en-US" altLang="ja-JP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HP</a:t>
              </a:r>
              <a:r>
                <a:rPr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やふるさと納税ポータルサイトへの掲載料や手数料等、　</a:t>
              </a:r>
              <a:endParaRPr lang="en-US" altLang="ja-JP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r>
                <a:rPr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費用負担なし！</a:t>
              </a:r>
              <a:endParaRPr lang="en-US" altLang="ja-JP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r>
                <a:rPr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・最少ロット制限なし（期間限定</a:t>
              </a:r>
              <a:r>
                <a:rPr kumimoji="1"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の返礼品も歓迎）</a:t>
              </a:r>
              <a:endParaRPr lang="en-US" altLang="ja-JP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r>
                <a:rPr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・自社製品の販売促進につながります！</a:t>
              </a:r>
              <a:endParaRPr lang="en-US" altLang="ja-JP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r>
                <a:rPr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</a:t>
              </a:r>
              <a:r>
                <a:rPr lang="en-US" altLang="ja-JP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(</a:t>
              </a:r>
              <a:r>
                <a:rPr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返礼品発送時、自社商品パンフレット等を同封し販売促</a:t>
              </a:r>
              <a:endParaRPr lang="en-US" altLang="ja-JP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r>
                <a:rPr lang="ja-JP" altLang="en-US" sz="160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 進</a:t>
              </a:r>
              <a:r>
                <a:rPr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・</a:t>
              </a:r>
              <a:r>
                <a:rPr lang="en-US" altLang="ja-JP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PR</a:t>
              </a:r>
              <a:r>
                <a:rPr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ができます。）</a:t>
              </a:r>
              <a:endParaRPr lang="en-US" altLang="ja-JP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1" name="角丸四角形吹き出し 10"/>
            <p:cNvSpPr/>
            <p:nvPr/>
          </p:nvSpPr>
          <p:spPr>
            <a:xfrm>
              <a:off x="4714315" y="253298"/>
              <a:ext cx="1931525" cy="742990"/>
            </a:xfrm>
            <a:prstGeom prst="wedgeRoundRectCallout">
              <a:avLst>
                <a:gd name="adj1" fmla="val -43753"/>
                <a:gd name="adj2" fmla="val 85588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/>
                <a:t>全国に</a:t>
              </a:r>
              <a:endParaRPr kumimoji="1" lang="en-US" altLang="ja-JP" dirty="0"/>
            </a:p>
            <a:p>
              <a:pPr algn="ctr"/>
              <a:r>
                <a:rPr kumimoji="1" lang="ja-JP" altLang="en-US" dirty="0"/>
                <a:t>自慢の商品を</a:t>
              </a:r>
              <a:r>
                <a:rPr kumimoji="1" lang="en-US" altLang="ja-JP" dirty="0"/>
                <a:t>PR!</a:t>
              </a:r>
              <a:endParaRPr kumimoji="1" lang="ja-JP" altLang="en-US" dirty="0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530824" y="3294107"/>
              <a:ext cx="6000648" cy="1074063"/>
            </a:xfrm>
            <a:prstGeom prst="roundRect">
              <a:avLst>
                <a:gd name="adj" fmla="val 19374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ja-JP" altLang="en-US" sz="24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対象</a:t>
              </a:r>
              <a:endParaRPr lang="en-US" altLang="ja-JP" sz="2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r>
                <a:rPr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・町内で</a:t>
              </a:r>
              <a:r>
                <a:rPr lang="ja-JP" altLang="en-US" sz="16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生産</a:t>
              </a:r>
              <a:r>
                <a:rPr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・</a:t>
              </a:r>
              <a:r>
                <a:rPr lang="ja-JP" altLang="en-US" sz="16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製造</a:t>
              </a:r>
              <a:r>
                <a:rPr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・</a:t>
              </a:r>
              <a:r>
                <a:rPr lang="ja-JP" altLang="en-US" sz="16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製作</a:t>
              </a:r>
              <a:r>
                <a:rPr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・</a:t>
              </a:r>
              <a:r>
                <a:rPr lang="ja-JP" altLang="en-US" sz="16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サービスの提供</a:t>
              </a:r>
              <a:r>
                <a:rPr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を行っていること</a:t>
              </a:r>
              <a:endParaRPr lang="en-US" altLang="ja-JP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r>
                <a:rPr lang="ja-JP" altLang="en-US" sz="16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・地場産品を返礼品として、発送・提供できること</a:t>
              </a:r>
              <a:endParaRPr lang="en-US" altLang="ja-JP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168594" y="4370165"/>
            <a:ext cx="6462138" cy="10754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返礼品の一例</a:t>
            </a:r>
            <a:endParaRPr lang="en-US" altLang="ja-JP" sz="2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2"/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2"/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2">
              <a:lnSpc>
                <a:spcPts val="1100"/>
              </a:lnSpc>
            </a:pPr>
            <a:endParaRPr lang="en-US" altLang="ja-JP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51423" y="4804418"/>
            <a:ext cx="890912" cy="9503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食品</a:t>
            </a:r>
            <a:endParaRPr kumimoji="1" lang="en-US" altLang="ja-JP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dist">
              <a:lnSpc>
                <a:spcPts val="1500"/>
              </a:lnSpc>
            </a:pPr>
            <a:r>
              <a:rPr lang="ja-JP" altLang="en-US" sz="1100" dirty="0"/>
              <a:t>・</a:t>
            </a:r>
            <a:endParaRPr lang="en-US" altLang="ja-JP" sz="1100" dirty="0"/>
          </a:p>
          <a:p>
            <a:pPr algn="ctr"/>
            <a:r>
              <a:rPr kumimoji="1"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料理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60648" y="5778404"/>
            <a:ext cx="879358" cy="7705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雑貨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260648" y="6577507"/>
            <a:ext cx="878556" cy="7493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サービス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1134123" y="4805091"/>
            <a:ext cx="5096972" cy="93600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5725" lvl="2"/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町内で製造･調理している食品や料理</a:t>
            </a:r>
            <a:endParaRPr lang="en-US" altLang="ja-JP" sz="16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5725" lvl="2"/>
            <a:r>
              <a:rPr lang="ja-JP" altLang="en-US" sz="12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冷凍等で配送が可能な商品　など</a:t>
            </a:r>
            <a:endParaRPr lang="en-US" altLang="ja-JP" sz="12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5725" lvl="2"/>
            <a:r>
              <a:rPr lang="ja-JP" altLang="en-US" sz="12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配送不可能なものは、店舗引渡し対応でも</a:t>
            </a:r>
            <a:r>
              <a:rPr lang="en-US" altLang="ja-JP" sz="12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OK(</a:t>
            </a:r>
            <a:r>
              <a:rPr lang="ja-JP" altLang="en-US" sz="12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予約制のディナーコースチケット、メニューの引換券　など）</a:t>
            </a:r>
            <a:endParaRPr lang="en-US" altLang="ja-JP" sz="12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151560" y="5771624"/>
            <a:ext cx="5094608" cy="770541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5725" lvl="2"/>
            <a:endParaRPr lang="en-US" altLang="ja-JP" sz="16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5725" lvl="2"/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町内で製造・製作している雑貨や服飾品など</a:t>
            </a:r>
            <a:endParaRPr lang="en-US" altLang="ja-JP" sz="16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5725" lvl="2"/>
            <a:r>
              <a:rPr lang="ja-JP" altLang="en-US" sz="12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ハンドメイドの服飾品、衣料品、生活雑貨、置物など</a:t>
            </a:r>
            <a:endParaRPr lang="en-US" altLang="ja-JP" sz="12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5725" lvl="2"/>
            <a:r>
              <a:rPr lang="ja-JP" altLang="en-US" sz="12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町内に工房などが有る場合、ワークショップや工場見学なども</a:t>
            </a:r>
            <a:r>
              <a:rPr lang="en-US" altLang="ja-JP" sz="12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OK</a:t>
            </a: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142298" y="6576971"/>
            <a:ext cx="5094608" cy="73034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lvl="2" indent="-95250">
              <a:tabLst>
                <a:tab pos="85725" algn="l"/>
              </a:tabLst>
            </a:pPr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町内で提供しているサービス</a:t>
            </a:r>
            <a:endParaRPr lang="en-US" altLang="ja-JP" sz="14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80975" lvl="2" indent="-95250">
              <a:tabLst>
                <a:tab pos="85725" algn="l"/>
              </a:tabLst>
            </a:pPr>
            <a:r>
              <a:rPr lang="ja-JP" altLang="en-US" sz="12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美容室、ネイル、マッサージ、写真撮影、宿泊、</a:t>
            </a:r>
            <a:endParaRPr lang="en-US" altLang="ja-JP" sz="12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80975" lvl="2" indent="-95250">
              <a:tabLst>
                <a:tab pos="85725" algn="l"/>
              </a:tabLst>
            </a:pPr>
            <a:r>
              <a:rPr lang="ja-JP" altLang="en-US" sz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スポーツやダンスレッスン</a:t>
            </a:r>
            <a:r>
              <a:rPr lang="ja-JP" altLang="en-US" sz="12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、セミナー　など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2775" y="8039411"/>
            <a:ext cx="6258128" cy="9848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お問い合せ　清水町産業観光課観光振興係</a:t>
            </a:r>
            <a:endParaRPr lang="en-US" altLang="ja-JP" sz="16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電話</a:t>
            </a:r>
            <a:r>
              <a:rPr lang="en-US" altLang="ja-JP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:055-981-8239</a:t>
            </a:r>
            <a:r>
              <a:rPr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✉</a:t>
            </a:r>
            <a:r>
              <a:rPr lang="en-US" altLang="ja-JP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:chiiki@town.shimizu.shizuoka.jp</a:t>
            </a:r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返礼品のアイディアや御提案、その他、返礼品の発送･入金などの御不明点がありましたら、お気軽にお問合せください。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AEC9"/>
              </a:clrFrom>
              <a:clrTo>
                <a:srgbClr val="FFAEC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983" y="4432242"/>
            <a:ext cx="689533" cy="971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AEC9"/>
              </a:clrFrom>
              <a:clrTo>
                <a:srgbClr val="FFAEC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620" y="5554385"/>
            <a:ext cx="1073380" cy="850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406F141-DDBB-426C-B235-1AD25FB95135}"/>
              </a:ext>
            </a:extLst>
          </p:cNvPr>
          <p:cNvSpPr/>
          <p:nvPr/>
        </p:nvSpPr>
        <p:spPr>
          <a:xfrm>
            <a:off x="1152217" y="7381939"/>
            <a:ext cx="5121557" cy="58868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marL="85725" lvl="2"/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清水町独自の返礼品であることが明確なもの</a:t>
            </a:r>
            <a:endParaRPr lang="en-US" altLang="ja-JP" sz="12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5725" lvl="2"/>
            <a:r>
              <a:rPr lang="ja-JP" altLang="en-US" sz="12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イラスト等を使ったゆうすいくんグッズ（別途使用申請が必要です）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AEC9"/>
              </a:clrFrom>
              <a:clrTo>
                <a:srgbClr val="FFAEC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60041">
            <a:off x="532232" y="144371"/>
            <a:ext cx="839741" cy="92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6FB30D79-2F7C-4468-B003-832074421D4B}"/>
              </a:ext>
            </a:extLst>
          </p:cNvPr>
          <p:cNvSpPr/>
          <p:nvPr/>
        </p:nvSpPr>
        <p:spPr>
          <a:xfrm>
            <a:off x="5369026" y="6506181"/>
            <a:ext cx="1354630" cy="885801"/>
          </a:xfrm>
          <a:prstGeom prst="wedgeRoundRectCallout">
            <a:avLst>
              <a:gd name="adj1" fmla="val -2768"/>
              <a:gd name="adj2" fmla="val 6199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50" dirty="0"/>
              <a:t>ぼくを使ったネイルやハンドメイド雑貨、ワークショップなど、いろいろ活用してほしいな！</a:t>
            </a:r>
            <a:endParaRPr kumimoji="1" lang="ja-JP" altLang="en-US" sz="1400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D0517A8-6A76-4014-BE83-667BE850226B}"/>
              </a:ext>
            </a:extLst>
          </p:cNvPr>
          <p:cNvSpPr/>
          <p:nvPr/>
        </p:nvSpPr>
        <p:spPr>
          <a:xfrm>
            <a:off x="260648" y="7363347"/>
            <a:ext cx="890912" cy="6072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ゆうすいくん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73DCBCB1-9C6F-4CC2-9A40-789B0B738FE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ED1C24"/>
              </a:clrFrom>
              <a:clrTo>
                <a:srgbClr val="ED1C24">
                  <a:alpha val="0"/>
                </a:srgbClr>
              </a:clrTo>
            </a:clrChange>
          </a:blip>
          <a:srcRect l="1" r="-3493" b="36570"/>
          <a:stretch/>
        </p:blipFill>
        <p:spPr>
          <a:xfrm>
            <a:off x="5970983" y="7254695"/>
            <a:ext cx="836924" cy="787078"/>
          </a:xfrm>
          <a:prstGeom prst="rect">
            <a:avLst/>
          </a:prstGeom>
        </p:spPr>
      </p:pic>
      <p:sp>
        <p:nvSpPr>
          <p:cNvPr id="26" name="吹き出し: 角を丸めた四角形 25">
            <a:extLst>
              <a:ext uri="{FF2B5EF4-FFF2-40B4-BE49-F238E27FC236}">
                <a16:creationId xmlns:a16="http://schemas.microsoft.com/office/drawing/2014/main" id="{00F4B94E-D9BB-4448-92DF-7449EF1F338F}"/>
              </a:ext>
            </a:extLst>
          </p:cNvPr>
          <p:cNvSpPr/>
          <p:nvPr/>
        </p:nvSpPr>
        <p:spPr>
          <a:xfrm>
            <a:off x="2771738" y="4435923"/>
            <a:ext cx="2834798" cy="409509"/>
          </a:xfrm>
          <a:prstGeom prst="wedgeRoundRectCallout">
            <a:avLst>
              <a:gd name="adj1" fmla="val 63799"/>
              <a:gd name="adj2" fmla="val 3226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期間限</a:t>
            </a:r>
            <a:r>
              <a:rPr lang="ja-JP" altLang="en-US" sz="1200" dirty="0"/>
              <a:t>定商品や、定期配送など</a:t>
            </a:r>
            <a:endParaRPr lang="en-US" altLang="ja-JP" sz="1200" dirty="0"/>
          </a:p>
          <a:p>
            <a:pPr algn="ctr"/>
            <a:r>
              <a:rPr kumimoji="1" lang="ja-JP" altLang="en-US" sz="1200" dirty="0"/>
              <a:t>の提案もお待ちしています！</a:t>
            </a:r>
          </a:p>
        </p:txBody>
      </p:sp>
    </p:spTree>
    <p:extLst>
      <p:ext uri="{BB962C8B-B14F-4D97-AF65-F5344CB8AC3E}">
        <p14:creationId xmlns:p14="http://schemas.microsoft.com/office/powerpoint/2010/main" val="1094830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219</Words>
  <Application>Microsoft Office PowerPoint</Application>
  <PresentationFormat>画面に合わせる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渡邊　枝里</cp:lastModifiedBy>
  <cp:revision>18</cp:revision>
  <cp:lastPrinted>2019-10-01T00:43:06Z</cp:lastPrinted>
  <dcterms:created xsi:type="dcterms:W3CDTF">2019-08-26T01:01:42Z</dcterms:created>
  <dcterms:modified xsi:type="dcterms:W3CDTF">2019-10-09T07:11:06Z</dcterms:modified>
</cp:coreProperties>
</file>